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374" r:id="rId3"/>
    <p:sldId id="282" r:id="rId4"/>
    <p:sldId id="483" r:id="rId6"/>
    <p:sldId id="484" r:id="rId7"/>
    <p:sldId id="482" r:id="rId8"/>
    <p:sldId id="485" r:id="rId9"/>
    <p:sldId id="486" r:id="rId10"/>
    <p:sldId id="487" r:id="rId11"/>
    <p:sldId id="488" r:id="rId12"/>
    <p:sldId id="489" r:id="rId13"/>
    <p:sldId id="490" r:id="rId14"/>
    <p:sldId id="506" r:id="rId15"/>
    <p:sldId id="512" r:id="rId16"/>
    <p:sldId id="513" r:id="rId17"/>
    <p:sldId id="491" r:id="rId18"/>
    <p:sldId id="492" r:id="rId19"/>
    <p:sldId id="507" r:id="rId20"/>
    <p:sldId id="508" r:id="rId21"/>
    <p:sldId id="509" r:id="rId22"/>
    <p:sldId id="511" r:id="rId23"/>
    <p:sldId id="514" r:id="rId24"/>
    <p:sldId id="524" r:id="rId25"/>
    <p:sldId id="515" r:id="rId26"/>
    <p:sldId id="516" r:id="rId27"/>
    <p:sldId id="403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99C2E6-E8A3-41B9-9198-7B9178831481}">
          <p14:sldIdLst>
            <p14:sldId id="374"/>
            <p14:sldId id="282"/>
            <p14:sldId id="483"/>
            <p14:sldId id="484"/>
            <p14:sldId id="482"/>
            <p14:sldId id="485"/>
            <p14:sldId id="486"/>
            <p14:sldId id="487"/>
            <p14:sldId id="488"/>
            <p14:sldId id="489"/>
            <p14:sldId id="490"/>
            <p14:sldId id="506"/>
            <p14:sldId id="512"/>
            <p14:sldId id="513"/>
            <p14:sldId id="491"/>
            <p14:sldId id="492"/>
            <p14:sldId id="507"/>
            <p14:sldId id="508"/>
            <p14:sldId id="509"/>
            <p14:sldId id="514"/>
            <p14:sldId id="524"/>
            <p14:sldId id="515"/>
            <p14:sldId id="516"/>
            <p14:sldId id="403"/>
            <p14:sldId id="51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naas" initials="y" lastIdx="3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5DE"/>
    <a:srgbClr val="F3BD19"/>
    <a:srgbClr val="3EBEB0"/>
    <a:srgbClr val="FF7639"/>
    <a:srgbClr val="4AC140"/>
    <a:srgbClr val="56B947"/>
    <a:srgbClr val="909091"/>
    <a:srgbClr val="8AD9D0"/>
    <a:srgbClr val="1F5F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936" y="-104"/>
      </p:cViewPr>
      <p:guideLst>
        <p:guide orient="horz" pos="1723"/>
        <p:guide pos="2880"/>
        <p:guide pos="10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-4090" y="-77"/>
      </p:cViewPr>
      <p:guideLst>
        <p:guide orient="horz" pos="3063"/>
        <p:guide orient="horz" pos="5671"/>
        <p:guide pos="2160"/>
      </p:guideLst>
    </p:cSldViewPr>
  </p:notes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29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C998B-0D84-4CF4-9CAC-FFA4CDB3BAF8}" type="datetimeFigureOut">
              <a:rPr lang="en-US" smtClean="0">
                <a:solidFill>
                  <a:schemeClr val="bg2"/>
                </a:solidFill>
              </a:rPr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8627022"/>
            <a:ext cx="989215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F590EF7D-BE23-4604-BE3D-C8F17C74F6C5}" type="slidenum">
              <a:rPr lang="en-US" smtClean="0">
                <a:solidFill>
                  <a:schemeClr val="bg2"/>
                </a:solidFill>
              </a:rPr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925471" y="8823719"/>
            <a:ext cx="790382" cy="22953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29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80D4393-CF52-4AA6-9479-95191891A968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9011" y="4343400"/>
            <a:ext cx="6068291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27022"/>
            <a:ext cx="130509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C6A0CBF-D442-42BD-9E59-9010661F5C14}" type="slidenum">
              <a:rPr lang="en-US" smtClean="0"/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71" y="8823719"/>
            <a:ext cx="790382" cy="22953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65000"/>
            <a:lumOff val="35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16205" indent="-116205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>
            <a:lumMod val="65000"/>
            <a:lumOff val="35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41630" indent="-117475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>
            <a:lumMod val="65000"/>
            <a:lumOff val="35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73405" indent="-117475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>
            <a:lumMod val="65000"/>
            <a:lumOff val="35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798830" indent="-117475" algn="l" defTabSz="914400" rtl="0" eaLnBrk="1" latinLnBrk="0" hangingPunct="1"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>
            <a:lumMod val="65000"/>
            <a:lumOff val="35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A0CBF-D442-42BD-9E59-9010661F5C1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ynaas\Documents\YN design business\clients\Elastic\Corporate Presentation Template\art\BG_blu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ltGray">
          <a:xfrm>
            <a:off x="0" y="-4763"/>
            <a:ext cx="9144000" cy="5148263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96" y="3357259"/>
            <a:ext cx="5293656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200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5933" y="1847272"/>
            <a:ext cx="6863587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4000" b="1" kern="1200" baseline="0" dirty="0" smtClean="0">
                <a:solidFill>
                  <a:schemeClr val="bg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856" y="711424"/>
            <a:ext cx="2084489" cy="71711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</p:spPr>
        <p:txBody>
          <a:bodyPr bIns="45720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lang="en-US" altLang="zh-TW" sz="2400" kern="1200" dirty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32" y="152401"/>
            <a:ext cx="7961868" cy="706119"/>
          </a:xfrm>
        </p:spPr>
        <p:txBody>
          <a:bodyPr bIns="45720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lang="en-US" altLang="zh-TW" sz="2400" kern="1200" dirty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43932" y="830980"/>
            <a:ext cx="7961868" cy="304800"/>
          </a:xfrm>
        </p:spPr>
        <p:txBody>
          <a:bodyPr tIns="4572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1066800" y="1429807"/>
            <a:ext cx="7010400" cy="33496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711200" y="1076960"/>
            <a:ext cx="7716520" cy="3390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9280" y="582097"/>
            <a:ext cx="853440" cy="743081"/>
            <a:chOff x="688975" y="1885950"/>
            <a:chExt cx="484505" cy="421853"/>
          </a:xfrm>
        </p:grpSpPr>
        <p:sp>
          <p:nvSpPr>
            <p:cNvPr id="10" name="Freeform 6"/>
            <p:cNvSpPr/>
            <p:nvPr/>
          </p:nvSpPr>
          <p:spPr bwMode="auto">
            <a:xfrm>
              <a:off x="688975" y="1885950"/>
              <a:ext cx="225425" cy="421853"/>
            </a:xfrm>
            <a:custGeom>
              <a:avLst/>
              <a:gdLst>
                <a:gd name="T0" fmla="*/ 65 w 102"/>
                <a:gd name="T1" fmla="*/ 64 h 191"/>
                <a:gd name="T2" fmla="*/ 102 w 102"/>
                <a:gd name="T3" fmla="*/ 38 h 191"/>
                <a:gd name="T4" fmla="*/ 81 w 102"/>
                <a:gd name="T5" fmla="*/ 0 h 191"/>
                <a:gd name="T6" fmla="*/ 24 w 102"/>
                <a:gd name="T7" fmla="*/ 34 h 191"/>
                <a:gd name="T8" fmla="*/ 0 w 102"/>
                <a:gd name="T9" fmla="*/ 95 h 191"/>
                <a:gd name="T10" fmla="*/ 0 w 102"/>
                <a:gd name="T11" fmla="*/ 191 h 191"/>
                <a:gd name="T12" fmla="*/ 102 w 102"/>
                <a:gd name="T13" fmla="*/ 191 h 191"/>
                <a:gd name="T14" fmla="*/ 102 w 102"/>
                <a:gd name="T15" fmla="*/ 95 h 191"/>
                <a:gd name="T16" fmla="*/ 54 w 102"/>
                <a:gd name="T17" fmla="*/ 95 h 191"/>
                <a:gd name="T18" fmla="*/ 65 w 102"/>
                <a:gd name="T19" fmla="*/ 6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91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948055" y="1885950"/>
              <a:ext cx="225425" cy="421853"/>
            </a:xfrm>
            <a:custGeom>
              <a:avLst/>
              <a:gdLst>
                <a:gd name="T0" fmla="*/ 65 w 102"/>
                <a:gd name="T1" fmla="*/ 64 h 191"/>
                <a:gd name="T2" fmla="*/ 102 w 102"/>
                <a:gd name="T3" fmla="*/ 38 h 191"/>
                <a:gd name="T4" fmla="*/ 81 w 102"/>
                <a:gd name="T5" fmla="*/ 0 h 191"/>
                <a:gd name="T6" fmla="*/ 24 w 102"/>
                <a:gd name="T7" fmla="*/ 34 h 191"/>
                <a:gd name="T8" fmla="*/ 0 w 102"/>
                <a:gd name="T9" fmla="*/ 95 h 191"/>
                <a:gd name="T10" fmla="*/ 0 w 102"/>
                <a:gd name="T11" fmla="*/ 191 h 191"/>
                <a:gd name="T12" fmla="*/ 102 w 102"/>
                <a:gd name="T13" fmla="*/ 191 h 191"/>
                <a:gd name="T14" fmla="*/ 102 w 102"/>
                <a:gd name="T15" fmla="*/ 95 h 191"/>
                <a:gd name="T16" fmla="*/ 54 w 102"/>
                <a:gd name="T17" fmla="*/ 95 h 191"/>
                <a:gd name="T18" fmla="*/ 65 w 102"/>
                <a:gd name="T19" fmla="*/ 6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91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3360" y="1322832"/>
            <a:ext cx="6593840" cy="2115312"/>
          </a:xfrm>
        </p:spPr>
        <p:txBody>
          <a:bodyPr lIns="91440" r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en-US" sz="3400" b="1" i="0" kern="120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83360" y="3634727"/>
            <a:ext cx="4536440" cy="205740"/>
          </a:xfrm>
        </p:spPr>
        <p:txBody>
          <a:bodyPr lIns="91440" tIns="0" rIns="91440" bIns="0"/>
          <a:lstStyle>
            <a:lvl1pPr marL="0" indent="0">
              <a:buNone/>
              <a:defRPr kumimoji="1" lang="en-US" sz="1800" b="0" kern="1200" dirty="0" smtClean="0">
                <a:solidFill>
                  <a:schemeClr val="accent3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483360" y="3900016"/>
            <a:ext cx="4536440" cy="342900"/>
          </a:xfrm>
        </p:spPr>
        <p:txBody>
          <a:bodyPr lIns="91440" tIns="0" rIns="91440" bIns="0"/>
          <a:lstStyle>
            <a:lvl1pPr marL="0" indent="0">
              <a:buNone/>
              <a:defRPr kumimoji="1" lang="en-US" sz="1400" i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46653" y="4584192"/>
            <a:ext cx="9097347" cy="5593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240784" y="550291"/>
            <a:ext cx="662940" cy="577215"/>
            <a:chOff x="688975" y="1885950"/>
            <a:chExt cx="484505" cy="4218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688975" y="1885950"/>
              <a:ext cx="225425" cy="421853"/>
            </a:xfrm>
            <a:custGeom>
              <a:avLst/>
              <a:gdLst>
                <a:gd name="T0" fmla="*/ 65 w 102"/>
                <a:gd name="T1" fmla="*/ 64 h 191"/>
                <a:gd name="T2" fmla="*/ 102 w 102"/>
                <a:gd name="T3" fmla="*/ 38 h 191"/>
                <a:gd name="T4" fmla="*/ 81 w 102"/>
                <a:gd name="T5" fmla="*/ 0 h 191"/>
                <a:gd name="T6" fmla="*/ 24 w 102"/>
                <a:gd name="T7" fmla="*/ 34 h 191"/>
                <a:gd name="T8" fmla="*/ 0 w 102"/>
                <a:gd name="T9" fmla="*/ 95 h 191"/>
                <a:gd name="T10" fmla="*/ 0 w 102"/>
                <a:gd name="T11" fmla="*/ 191 h 191"/>
                <a:gd name="T12" fmla="*/ 102 w 102"/>
                <a:gd name="T13" fmla="*/ 191 h 191"/>
                <a:gd name="T14" fmla="*/ 102 w 102"/>
                <a:gd name="T15" fmla="*/ 95 h 191"/>
                <a:gd name="T16" fmla="*/ 54 w 102"/>
                <a:gd name="T17" fmla="*/ 95 h 191"/>
                <a:gd name="T18" fmla="*/ 65 w 102"/>
                <a:gd name="T19" fmla="*/ 6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91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948055" y="1885950"/>
              <a:ext cx="225425" cy="421853"/>
            </a:xfrm>
            <a:custGeom>
              <a:avLst/>
              <a:gdLst>
                <a:gd name="T0" fmla="*/ 65 w 102"/>
                <a:gd name="T1" fmla="*/ 64 h 191"/>
                <a:gd name="T2" fmla="*/ 102 w 102"/>
                <a:gd name="T3" fmla="*/ 38 h 191"/>
                <a:gd name="T4" fmla="*/ 81 w 102"/>
                <a:gd name="T5" fmla="*/ 0 h 191"/>
                <a:gd name="T6" fmla="*/ 24 w 102"/>
                <a:gd name="T7" fmla="*/ 34 h 191"/>
                <a:gd name="T8" fmla="*/ 0 w 102"/>
                <a:gd name="T9" fmla="*/ 95 h 191"/>
                <a:gd name="T10" fmla="*/ 0 w 102"/>
                <a:gd name="T11" fmla="*/ 191 h 191"/>
                <a:gd name="T12" fmla="*/ 102 w 102"/>
                <a:gd name="T13" fmla="*/ 191 h 191"/>
                <a:gd name="T14" fmla="*/ 102 w 102"/>
                <a:gd name="T15" fmla="*/ 95 h 191"/>
                <a:gd name="T16" fmla="*/ 54 w 102"/>
                <a:gd name="T17" fmla="*/ 95 h 191"/>
                <a:gd name="T18" fmla="*/ 65 w 102"/>
                <a:gd name="T19" fmla="*/ 6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91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 bwMode="black">
          <a:xfrm>
            <a:off x="1085342" y="1452372"/>
            <a:ext cx="6973824" cy="2633472"/>
            <a:chOff x="1897380" y="1354836"/>
            <a:chExt cx="5402580" cy="2633472"/>
          </a:xfrm>
        </p:grpSpPr>
        <p:cxnSp>
          <p:nvCxnSpPr>
            <p:cNvPr id="18" name="Straight Connector 17"/>
            <p:cNvCxnSpPr/>
            <p:nvPr/>
          </p:nvCxnSpPr>
          <p:spPr bwMode="black">
            <a:xfrm>
              <a:off x="1897380" y="1354836"/>
              <a:ext cx="5402580" cy="0"/>
            </a:xfrm>
            <a:prstGeom prst="line">
              <a:avLst/>
            </a:prstGeom>
            <a:solidFill>
              <a:schemeClr val="accent1"/>
            </a:solidFill>
            <a:ln w="127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black">
            <a:xfrm>
              <a:off x="1897380" y="3988308"/>
              <a:ext cx="5402580" cy="0"/>
            </a:xfrm>
            <a:prstGeom prst="line">
              <a:avLst/>
            </a:prstGeom>
            <a:solidFill>
              <a:schemeClr val="accent1"/>
            </a:solidFill>
            <a:ln w="127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82929" y="1475486"/>
            <a:ext cx="6978650" cy="2565400"/>
          </a:xfrm>
        </p:spPr>
        <p:txBody>
          <a:bodyPr anchor="ctr" anchorCtr="1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kumimoji="1" lang="en-US" sz="3800" b="1" i="0" kern="1200" dirty="0" smtClean="0">
                <a:solidFill>
                  <a:schemeClr val="bg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1079500" y="4291583"/>
            <a:ext cx="6985508" cy="518097"/>
          </a:xfrm>
        </p:spPr>
        <p:txBody>
          <a:bodyPr/>
          <a:lstStyle>
            <a:lvl1pPr marL="0" indent="0" algn="ctr"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085342" y="1452372"/>
            <a:ext cx="6973824" cy="2633472"/>
            <a:chOff x="1897380" y="1354836"/>
            <a:chExt cx="5402580" cy="2633472"/>
          </a:xfrm>
        </p:grpSpPr>
        <p:cxnSp>
          <p:nvCxnSpPr>
            <p:cNvPr id="18" name="Straight Connector 17"/>
            <p:cNvCxnSpPr/>
            <p:nvPr/>
          </p:nvCxnSpPr>
          <p:spPr bwMode="black">
            <a:xfrm>
              <a:off x="1897380" y="1354836"/>
              <a:ext cx="5402580" cy="0"/>
            </a:xfrm>
            <a:prstGeom prst="line">
              <a:avLst/>
            </a:prstGeom>
            <a:solidFill>
              <a:schemeClr val="accent1"/>
            </a:solidFill>
            <a:ln w="127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black">
            <a:xfrm>
              <a:off x="1897380" y="3988308"/>
              <a:ext cx="5402580" cy="0"/>
            </a:xfrm>
            <a:prstGeom prst="line">
              <a:avLst/>
            </a:prstGeom>
            <a:solidFill>
              <a:schemeClr val="accent1"/>
            </a:solidFill>
            <a:ln w="12700" cap="rnd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82929" y="1475486"/>
            <a:ext cx="6978650" cy="2565400"/>
          </a:xfrm>
        </p:spPr>
        <p:txBody>
          <a:bodyPr anchor="ctr" anchorCtr="1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kumimoji="1" lang="en-US" sz="3800" b="1" i="0" kern="1200" dirty="0" smtClean="0">
                <a:solidFill>
                  <a:schemeClr val="bg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1079500" y="4291583"/>
            <a:ext cx="6985508" cy="518097"/>
          </a:xfrm>
        </p:spPr>
        <p:txBody>
          <a:bodyPr/>
          <a:lstStyle>
            <a:lvl1pPr marL="0" indent="0" algn="ctr"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091941" y="259080"/>
            <a:ext cx="960119" cy="9601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6512" y="4815840"/>
            <a:ext cx="797386" cy="27432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ltGray">
          <a:xfrm>
            <a:off x="4573588" y="0"/>
            <a:ext cx="4573588" cy="51435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black">
          <a:xfrm>
            <a:off x="484968" y="624840"/>
            <a:ext cx="3588068" cy="2563340"/>
          </a:xfrm>
        </p:spPr>
        <p:txBody>
          <a:bodyPr anchor="b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1" lang="en-US" sz="3200" b="1" kern="120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indent="0" algn="l">
              <a:buNone/>
              <a:defRPr b="0">
                <a:solidFill>
                  <a:schemeClr val="tx1"/>
                </a:solidFill>
              </a:defRPr>
            </a:lvl2pPr>
            <a:lvl3pPr marL="914400" indent="0" algn="l">
              <a:buNone/>
              <a:defRPr b="0">
                <a:solidFill>
                  <a:schemeClr val="tx1"/>
                </a:solidFill>
              </a:defRPr>
            </a:lvl3pPr>
            <a:lvl4pPr marL="1371600" indent="0" algn="l">
              <a:buNone/>
              <a:defRPr b="0">
                <a:solidFill>
                  <a:schemeClr val="tx1"/>
                </a:solidFill>
              </a:defRPr>
            </a:lvl4pPr>
            <a:lvl5pPr marL="1828800" indent="0" algn="l"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 bwMode="black">
          <a:xfrm>
            <a:off x="484968" y="3303936"/>
            <a:ext cx="3588068" cy="959454"/>
          </a:xfr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6512" y="4815840"/>
            <a:ext cx="797386" cy="27432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ltGray">
          <a:xfrm>
            <a:off x="4570412" y="0"/>
            <a:ext cx="4573588" cy="51435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black">
          <a:xfrm>
            <a:off x="484968" y="624840"/>
            <a:ext cx="3588068" cy="2563340"/>
          </a:xfrm>
        </p:spPr>
        <p:txBody>
          <a:bodyPr anchor="b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1" lang="en-US" sz="3200" b="1" kern="120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indent="0" algn="l">
              <a:buNone/>
              <a:defRPr b="0">
                <a:solidFill>
                  <a:schemeClr val="tx1"/>
                </a:solidFill>
              </a:defRPr>
            </a:lvl2pPr>
            <a:lvl3pPr marL="914400" indent="0" algn="l">
              <a:buNone/>
              <a:defRPr b="0">
                <a:solidFill>
                  <a:schemeClr val="tx1"/>
                </a:solidFill>
              </a:defRPr>
            </a:lvl3pPr>
            <a:lvl4pPr marL="1371600" indent="0" algn="l">
              <a:buNone/>
              <a:defRPr b="0">
                <a:solidFill>
                  <a:schemeClr val="tx1"/>
                </a:solidFill>
              </a:defRPr>
            </a:lvl4pPr>
            <a:lvl5pPr marL="1828800" indent="0" algn="l"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 bwMode="black">
          <a:xfrm>
            <a:off x="484968" y="3303936"/>
            <a:ext cx="3588068" cy="959454"/>
          </a:xfr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6512" y="4815840"/>
            <a:ext cx="797386" cy="27432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ltGray">
          <a:xfrm>
            <a:off x="4570412" y="0"/>
            <a:ext cx="4573588" cy="51435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black">
          <a:xfrm>
            <a:off x="484968" y="624840"/>
            <a:ext cx="3588068" cy="2563340"/>
          </a:xfrm>
        </p:spPr>
        <p:txBody>
          <a:bodyPr anchor="b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1" lang="en-US" sz="3200" b="1" kern="120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indent="0" algn="l">
              <a:buNone/>
              <a:defRPr b="0">
                <a:solidFill>
                  <a:schemeClr val="tx1"/>
                </a:solidFill>
              </a:defRPr>
            </a:lvl2pPr>
            <a:lvl3pPr marL="914400" indent="0" algn="l">
              <a:buNone/>
              <a:defRPr b="0">
                <a:solidFill>
                  <a:schemeClr val="tx1"/>
                </a:solidFill>
              </a:defRPr>
            </a:lvl3pPr>
            <a:lvl4pPr marL="1371600" indent="0" algn="l">
              <a:buNone/>
              <a:defRPr b="0">
                <a:solidFill>
                  <a:schemeClr val="tx1"/>
                </a:solidFill>
              </a:defRPr>
            </a:lvl4pPr>
            <a:lvl5pPr marL="1828800" indent="0" algn="l"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 bwMode="black">
          <a:xfrm>
            <a:off x="484968" y="3303936"/>
            <a:ext cx="3588068" cy="959454"/>
          </a:xfr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0412" y="0"/>
            <a:ext cx="4573588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black">
          <a:xfrm>
            <a:off x="485036" y="624840"/>
            <a:ext cx="3588068" cy="2563340"/>
          </a:xfrm>
        </p:spPr>
        <p:txBody>
          <a:bodyPr anchor="b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1" lang="en-US" sz="3200" b="1" kern="120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indent="0" algn="l">
              <a:buNone/>
              <a:defRPr b="0">
                <a:solidFill>
                  <a:schemeClr val="tx1"/>
                </a:solidFill>
              </a:defRPr>
            </a:lvl2pPr>
            <a:lvl3pPr marL="914400" indent="0" algn="l">
              <a:buNone/>
              <a:defRPr b="0">
                <a:solidFill>
                  <a:schemeClr val="tx1"/>
                </a:solidFill>
              </a:defRPr>
            </a:lvl3pPr>
            <a:lvl4pPr marL="1371600" indent="0" algn="l">
              <a:buNone/>
              <a:defRPr b="0">
                <a:solidFill>
                  <a:schemeClr val="tx1"/>
                </a:solidFill>
              </a:defRPr>
            </a:lvl4pPr>
            <a:lvl5pPr marL="1828800" indent="0" algn="l"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 bwMode="black">
          <a:xfrm>
            <a:off x="485036" y="3303936"/>
            <a:ext cx="3588068" cy="959454"/>
          </a:xfr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ynaas\Documents\YN design business\clients\Elastic\Corporate Presentation Template\art\Seg_blu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ltGray">
          <a:xfrm>
            <a:off x="0" y="-4763"/>
            <a:ext cx="9144000" cy="5148263"/>
          </a:xfrm>
          <a:prstGeom prst="rect">
            <a:avLst/>
          </a:prstGeom>
          <a:noFill/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black">
          <a:xfrm>
            <a:off x="718820" y="739140"/>
            <a:ext cx="6972300" cy="2319500"/>
          </a:xfrm>
        </p:spPr>
        <p:txBody>
          <a:bodyPr anchor="b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1" lang="en-US" sz="4000" b="1" kern="1200" dirty="0" smtClean="0">
                <a:solidFill>
                  <a:srgbClr val="FFFFFF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indent="0" algn="l">
              <a:buNone/>
              <a:defRPr b="0">
                <a:solidFill>
                  <a:schemeClr val="tx1"/>
                </a:solidFill>
              </a:defRPr>
            </a:lvl2pPr>
            <a:lvl3pPr marL="914400" indent="0" algn="l">
              <a:buNone/>
              <a:defRPr b="0">
                <a:solidFill>
                  <a:schemeClr val="tx1"/>
                </a:solidFill>
              </a:defRPr>
            </a:lvl3pPr>
            <a:lvl4pPr marL="1371600" indent="0" algn="l">
              <a:buNone/>
              <a:defRPr b="0">
                <a:solidFill>
                  <a:schemeClr val="tx1"/>
                </a:solidFill>
              </a:defRPr>
            </a:lvl4pPr>
            <a:lvl5pPr marL="1828800" indent="0" algn="l"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 bwMode="black">
          <a:xfrm>
            <a:off x="718820" y="3174396"/>
            <a:ext cx="5186680" cy="959454"/>
          </a:xfr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400" b="0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-4571"/>
            <a:ext cx="9144000" cy="5148071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96" y="3357259"/>
            <a:ext cx="5293656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2000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5932" y="1847272"/>
            <a:ext cx="6710565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4000" b="1" kern="1200" baseline="0" dirty="0" smtClean="0">
                <a:solidFill>
                  <a:schemeClr val="bg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856" y="711424"/>
            <a:ext cx="2084489" cy="71711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white">
          <a:xfrm>
            <a:off x="3176" y="0"/>
            <a:ext cx="4570412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ltGray">
          <a:xfrm>
            <a:off x="4573588" y="0"/>
            <a:ext cx="4570412" cy="51435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34940" y="784860"/>
            <a:ext cx="3451860" cy="3569970"/>
          </a:xfrm>
        </p:spPr>
        <p:txBody>
          <a:bodyPr anchor="ctr" anchorCtr="1"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lang="en-US" sz="3600" kern="1200" dirty="0">
                <a:solidFill>
                  <a:schemeClr val="bg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746478"/>
            <a:ext cx="3634740" cy="36537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2"/>
          <p:cNvSpPr txBox="1"/>
          <p:nvPr userDrawn="1"/>
        </p:nvSpPr>
        <p:spPr>
          <a:xfrm>
            <a:off x="100092" y="4855635"/>
            <a:ext cx="1008663" cy="273843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lang="en-US" sz="1200" kern="1200" smtClean="0">
                <a:solidFill>
                  <a:schemeClr val="bg2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9pPr>
          </a:lstStyle>
          <a:p>
            <a:pPr algn="l"/>
            <a:fld id="{EB2FDD38-120B-4B19-A7C2-2DBD26B4A366}" type="slidenum">
              <a:rPr sz="1000">
                <a:solidFill>
                  <a:schemeClr val="bg2"/>
                </a:solidFill>
                <a:latin typeface="+mn-lt"/>
              </a:rPr>
            </a:fld>
            <a:endParaRPr sz="10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7425" y="4813300"/>
            <a:ext cx="780926" cy="2709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white">
          <a:xfrm>
            <a:off x="3176" y="0"/>
            <a:ext cx="9140824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7388" y="746478"/>
            <a:ext cx="3634740" cy="36537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09808" y="746478"/>
            <a:ext cx="3634740" cy="36537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5" name="Slide Number Placeholder 2"/>
          <p:cNvSpPr txBox="1"/>
          <p:nvPr userDrawn="1"/>
        </p:nvSpPr>
        <p:spPr>
          <a:xfrm>
            <a:off x="100092" y="4855635"/>
            <a:ext cx="1008663" cy="273843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lang="en-US" sz="1200" kern="1200" smtClean="0">
                <a:solidFill>
                  <a:schemeClr val="bg2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9pPr>
          </a:lstStyle>
          <a:p>
            <a:pPr algn="l"/>
            <a:fld id="{EB2FDD38-120B-4B19-A7C2-2DBD26B4A366}" type="slidenum">
              <a:rPr sz="1000">
                <a:solidFill>
                  <a:schemeClr val="bg2"/>
                </a:solidFill>
                <a:latin typeface="+mn-lt"/>
              </a:rPr>
            </a:fld>
            <a:endParaRPr sz="1000" dirty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41906" y="4805680"/>
            <a:ext cx="803689" cy="285538"/>
            <a:chOff x="814016" y="689085"/>
            <a:chExt cx="2081299" cy="73945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/>
            <a:srcRect l="37895"/>
            <a:stretch>
              <a:fillRect/>
            </a:stretch>
          </p:blipFill>
          <p:spPr>
            <a:xfrm>
              <a:off x="1595534" y="689085"/>
              <a:ext cx="1299781" cy="7189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3"/>
            <a:srcRect r="63403"/>
            <a:stretch>
              <a:fillRect/>
            </a:stretch>
          </p:blipFill>
          <p:spPr>
            <a:xfrm>
              <a:off x="814016" y="711424"/>
              <a:ext cx="762857" cy="71711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w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1505144"/>
            <a:ext cx="9144000" cy="32735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3588" y="0"/>
            <a:ext cx="4570412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4573588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1505144"/>
            <a:ext cx="9144000" cy="32735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white">
          <a:xfrm>
            <a:off x="-4119" y="0"/>
            <a:ext cx="9148119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">
    <p:bg bwMode="ltGray"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52500" y="1185863"/>
            <a:ext cx="7239000" cy="2771775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Slide Number Placeholder 2"/>
          <p:cNvSpPr txBox="1"/>
          <p:nvPr userDrawn="1"/>
        </p:nvSpPr>
        <p:spPr bwMode="auto">
          <a:xfrm>
            <a:off x="100092" y="4855635"/>
            <a:ext cx="1008663" cy="273843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lang="en-US" sz="1200" kern="1200" smtClean="0">
                <a:solidFill>
                  <a:schemeClr val="bg2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9pPr>
          </a:lstStyle>
          <a:p>
            <a:pPr algn="l"/>
            <a:fld id="{EB2FDD38-120B-4B19-A7C2-2DBD26B4A366}" type="slidenum">
              <a:rPr sz="1000">
                <a:solidFill>
                  <a:schemeClr val="bg1"/>
                </a:solidFill>
                <a:latin typeface="+mn-lt"/>
              </a:rPr>
            </a:fld>
            <a:endParaRPr sz="1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7425" y="4813300"/>
            <a:ext cx="780926" cy="2709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-4667"/>
            <a:ext cx="9144000" cy="5148071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96" y="3364879"/>
            <a:ext cx="5293656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5933" y="1854892"/>
            <a:ext cx="6878516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4000" b="1" kern="1200" baseline="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08936" y="689085"/>
            <a:ext cx="2081299" cy="739453"/>
            <a:chOff x="814016" y="689085"/>
            <a:chExt cx="2081299" cy="73945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/>
            <a:srcRect l="37895"/>
            <a:stretch>
              <a:fillRect/>
            </a:stretch>
          </p:blipFill>
          <p:spPr>
            <a:xfrm>
              <a:off x="1595534" y="689085"/>
              <a:ext cx="1299781" cy="7189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r="63403"/>
            <a:stretch>
              <a:fillRect/>
            </a:stretch>
          </p:blipFill>
          <p:spPr>
            <a:xfrm>
              <a:off x="814016" y="711424"/>
              <a:ext cx="762857" cy="71711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12268" t="20709" r="22416" b="17349"/>
          <a:stretch>
            <a:fillRect/>
          </a:stretch>
        </p:blipFill>
        <p:spPr bwMode="ltGray">
          <a:xfrm>
            <a:off x="0" y="0"/>
            <a:ext cx="9154730" cy="51434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435" y="3567384"/>
            <a:ext cx="4176628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1600" kern="0" dirty="0">
                <a:solidFill>
                  <a:schemeClr val="bg1"/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558884" y="1893479"/>
            <a:ext cx="4655303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800" b="1" kern="0" dirty="0" smtClean="0">
                <a:solidFill>
                  <a:schemeClr val="bg1"/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8400" y="1035699"/>
            <a:ext cx="1711458" cy="58878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12258" t="20714" r="22457" b="16979"/>
          <a:stretch>
            <a:fillRect/>
          </a:stretch>
        </p:blipFill>
        <p:spPr bwMode="ltGray">
          <a:xfrm>
            <a:off x="0" y="0"/>
            <a:ext cx="9144000" cy="51714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435" y="3567384"/>
            <a:ext cx="4176628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1600" kern="0" dirty="0">
                <a:solidFill>
                  <a:schemeClr val="bg1"/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558884" y="1893479"/>
            <a:ext cx="4655303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2800" b="1" kern="0" dirty="0" smtClean="0">
                <a:solidFill>
                  <a:schemeClr val="bg1"/>
                </a:solidFill>
                <a:latin typeface="+mn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8400" y="1035699"/>
            <a:ext cx="1711458" cy="58878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8519" t="22018" r="59507" b="47349"/>
          <a:stretch>
            <a:fillRect/>
          </a:stretch>
        </p:blipFill>
        <p:spPr bwMode="ltGray">
          <a:xfrm>
            <a:off x="0" y="0"/>
            <a:ext cx="9165981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7694" y="3095590"/>
            <a:ext cx="4176628" cy="94746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ts val="300"/>
              </a:spcAft>
              <a:buNone/>
              <a:defRPr kumimoji="1" lang="en-US" sz="1600" kern="0" dirty="0">
                <a:solidFill>
                  <a:schemeClr val="bg2"/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84543" y="1564739"/>
            <a:ext cx="4655303" cy="1409559"/>
          </a:xfrm>
        </p:spPr>
        <p:txBody>
          <a:bodyPr anchor="b" anchorCtr="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kumimoji="1" lang="en-US" sz="3200" b="1" kern="0" dirty="0" smtClean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8200" y="780885"/>
            <a:ext cx="2323360" cy="825453"/>
            <a:chOff x="814016" y="689085"/>
            <a:chExt cx="2081299" cy="739453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/>
            <a:srcRect l="37895"/>
            <a:stretch>
              <a:fillRect/>
            </a:stretch>
          </p:blipFill>
          <p:spPr>
            <a:xfrm>
              <a:off x="1595534" y="689085"/>
              <a:ext cx="1299781" cy="71895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/>
            <a:srcRect r="63403"/>
            <a:stretch>
              <a:fillRect/>
            </a:stretch>
          </p:blipFill>
          <p:spPr>
            <a:xfrm>
              <a:off x="814016" y="711424"/>
              <a:ext cx="762857" cy="71711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</p:spPr>
        <p:txBody>
          <a:bodyPr bIns="45720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lang="en-US" altLang="zh-TW" sz="2400" b="1" kern="1200" dirty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3932" y="1219200"/>
            <a:ext cx="7961868" cy="3497580"/>
          </a:xfr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</a:lstStyle>
          <a:p>
            <a:pPr lvl="0"/>
            <a:r>
              <a:rPr lang="en-US" dirty="0" smtClean="0"/>
              <a:t>First level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43932" y="830980"/>
            <a:ext cx="7961868" cy="350119"/>
          </a:xfrm>
        </p:spPr>
        <p:txBody>
          <a:bodyPr tIns="4572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</p:spPr>
        <p:txBody>
          <a:bodyPr bIns="45720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lang="en-US" altLang="zh-TW" sz="2400" b="1" kern="1200" dirty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43932" y="830980"/>
            <a:ext cx="7961868" cy="350119"/>
          </a:xfrm>
        </p:spPr>
        <p:txBody>
          <a:bodyPr tIns="4572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32" y="91440"/>
            <a:ext cx="7961868" cy="767449"/>
          </a:xfrm>
        </p:spPr>
        <p:txBody>
          <a:bodyPr bIns="45720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lang="en-US" altLang="zh-TW" sz="2400" kern="1200" dirty="0">
                <a:solidFill>
                  <a:schemeClr val="tx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43932" y="830980"/>
            <a:ext cx="7961868" cy="350119"/>
          </a:xfrm>
        </p:spPr>
        <p:txBody>
          <a:bodyPr tIns="45720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3"/>
          <p:cNvSpPr/>
          <p:nvPr userDrawn="1"/>
        </p:nvSpPr>
        <p:spPr bwMode="ltGray">
          <a:xfrm>
            <a:off x="458788" y="1250302"/>
            <a:ext cx="8229600" cy="340297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black">
          <a:xfrm>
            <a:off x="690880" y="1464907"/>
            <a:ext cx="7782560" cy="295469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Courier"/>
                <a:cs typeface="Courier"/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image" Target="../media/image2.emf"/><Relationship Id="rId27" Type="http://schemas.openxmlformats.org/officeDocument/2006/relationships/image" Target="../media/image5.emf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3932" y="98812"/>
            <a:ext cx="7963932" cy="7630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zh-TW" smtClean="0"/>
              <a:t>Click to edit Master title style</a:t>
            </a:r>
            <a:endParaRPr lang="en-US" altLang="zh-TW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3932" y="1220550"/>
            <a:ext cx="7961868" cy="35194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en-US" dirty="0" smtClean="0"/>
              <a:t>First level</a:t>
            </a:r>
            <a:endParaRPr lang="en-US" dirty="0" smtClean="0"/>
          </a:p>
          <a:p>
            <a:pPr marL="630555" lvl="1" indent="-173355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</a:pPr>
            <a:r>
              <a:rPr lang="en-US" dirty="0" smtClean="0"/>
              <a:t>Second level</a:t>
            </a:r>
            <a:endParaRPr lang="en-US" dirty="0" smtClean="0"/>
          </a:p>
          <a:p>
            <a:pPr marL="1087755" lvl="2" indent="-173355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</a:pPr>
            <a:r>
              <a:rPr lang="en-US" dirty="0" smtClean="0"/>
              <a:t>Third level</a:t>
            </a:r>
            <a:endParaRPr lang="en-US" dirty="0" smtClean="0"/>
          </a:p>
          <a:p>
            <a:pPr marL="1544955" lvl="3" indent="-173355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</a:pPr>
            <a:r>
              <a:rPr lang="en-US" dirty="0" smtClean="0"/>
              <a:t>Fourth level</a:t>
            </a:r>
            <a:endParaRPr lang="en-US" dirty="0" smtClean="0"/>
          </a:p>
        </p:txBody>
      </p:sp>
      <p:sp>
        <p:nvSpPr>
          <p:cNvPr id="9" name="Slide Number Placeholder 2"/>
          <p:cNvSpPr txBox="1"/>
          <p:nvPr/>
        </p:nvSpPr>
        <p:spPr>
          <a:xfrm>
            <a:off x="100092" y="4855635"/>
            <a:ext cx="1008663" cy="273843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lang="en-US" sz="1200" kern="1200" smtClean="0">
                <a:solidFill>
                  <a:schemeClr val="bg2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charset="0"/>
                <a:ea typeface="PMingLiU" panose="02020500000000000000" charset="-120"/>
                <a:cs typeface="+mn-cs"/>
              </a:defRPr>
            </a:lvl9pPr>
          </a:lstStyle>
          <a:p>
            <a:pPr algn="l"/>
            <a:fld id="{EB2FDD38-120B-4B19-A7C2-2DBD26B4A366}" type="slidenum">
              <a:rPr sz="1000">
                <a:solidFill>
                  <a:schemeClr val="bg2"/>
                </a:solidFill>
                <a:latin typeface="+mn-lt"/>
              </a:rPr>
            </a:fld>
            <a:endParaRPr sz="1000" dirty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41906" y="4805680"/>
            <a:ext cx="803689" cy="285538"/>
            <a:chOff x="814016" y="689085"/>
            <a:chExt cx="2081299" cy="739453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7"/>
            <a:srcRect l="37895"/>
            <a:stretch>
              <a:fillRect/>
            </a:stretch>
          </p:blipFill>
          <p:spPr>
            <a:xfrm>
              <a:off x="1595534" y="689085"/>
              <a:ext cx="1299781" cy="7189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8"/>
            <a:srcRect r="63403"/>
            <a:stretch>
              <a:fillRect/>
            </a:stretch>
          </p:blipFill>
          <p:spPr>
            <a:xfrm>
              <a:off x="814016" y="711424"/>
              <a:ext cx="762857" cy="71711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lang="en-US" altLang="zh-TW" sz="2400" b="1" kern="1200" dirty="0">
          <a:solidFill>
            <a:schemeClr val="tx1"/>
          </a:solidFill>
          <a:latin typeface="+mj-lt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B9F2"/>
          </a:solidFill>
          <a:latin typeface="Calibri" panose="020F0502020204030204" charset="0"/>
          <a:ea typeface="PMingLiU" panose="02020500000000000000" charset="-120"/>
          <a:cs typeface="PMingLiU" panose="02020500000000000000" charset="-12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kumimoji="1" lang="en-US" sz="1800" kern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PMingLiU" panose="02020500000000000000" charset="-120"/>
          <a:cs typeface="+mn-cs"/>
        </a:defRPr>
      </a:lvl1pPr>
      <a:lvl2pPr marL="630555" indent="-17335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Char char="–"/>
        <a:defRPr kumimoji="1" lang="en-US" sz="1400" kern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PMingLiU" panose="02020500000000000000" charset="-120"/>
          <a:cs typeface="+mn-cs"/>
        </a:defRPr>
      </a:lvl2pPr>
      <a:lvl3pPr marL="1087755" indent="-17335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Font typeface="Calibri" panose="020F0502020204030204" charset="0"/>
        <a:buChar char="‒"/>
        <a:defRPr kumimoji="1" lang="en-US" sz="1200" kern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PMingLiU" panose="02020500000000000000" charset="-120"/>
          <a:cs typeface="+mn-cs"/>
        </a:defRPr>
      </a:lvl3pPr>
      <a:lvl4pPr marL="1544955" indent="-173355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Char char="–"/>
        <a:defRPr kumimoji="1" lang="en-US" sz="1200" kern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PMingLiU" panose="02020500000000000000" charset="-12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anose="020B0604020202020204" pitchFamily="34" charset="0"/>
          <a:ea typeface="PMingLiU" panose="02020500000000000000" charset="-12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07693" y="3095590"/>
            <a:ext cx="4530286" cy="947463"/>
          </a:xfrm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白凡</a:t>
            </a:r>
            <a:r>
              <a:rPr altLang="zh-CN" dirty="0" smtClean="0">
                <a:ea typeface="宋体" panose="02010600030101010101" pitchFamily="2" charset="-122"/>
              </a:rPr>
              <a:t>@Sunlands</a:t>
            </a:r>
            <a:endParaRPr lang="zh-CN" altLang="en-US" dirty="0" smtClean="0">
              <a:ea typeface="宋体" panose="02010600030101010101" pitchFamily="2" charset="-122"/>
            </a:endParaRPr>
          </a:p>
          <a:p>
            <a:endParaRPr lang="en-US" dirty="0"/>
          </a:p>
          <a:p>
            <a:r>
              <a:rPr lang="en-US" dirty="0" smtClean="0"/>
              <a:t>Nov 4, 2017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altLang="zh-CN" dirty="0" smtClean="0">
                <a:ea typeface="宋体" panose="02010600030101010101" pitchFamily="2" charset="-122"/>
              </a:rPr>
              <a:t>How to use Elastic Stack?</a:t>
            </a:r>
            <a:endParaRPr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Search</a:t>
            </a:r>
            <a:endParaRPr lang="en-US" sz="1800" dirty="0"/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344170" y="974090"/>
            <a:ext cx="7961630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1181100"/>
            <a:ext cx="3012440" cy="3218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90" y="1208405"/>
            <a:ext cx="4002405" cy="31965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数据可视化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344170" y="945515"/>
            <a:ext cx="8229600" cy="3994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Elasticsearch</a:t>
            </a:r>
            <a:r>
              <a:rPr lang="zh-CN" altLang="en-US" dirty="0">
                <a:ea typeface="宋体" panose="02010600030101010101" pitchFamily="2" charset="-122"/>
              </a:rPr>
              <a:t>具有良好的可读性，足以应付绝大多数的高并发请求，并能保持较好的接口性能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查询</a:t>
            </a:r>
            <a:r>
              <a:rPr altLang="zh-CN" dirty="0">
                <a:ea typeface="宋体" panose="02010600030101010101" pitchFamily="2" charset="-122"/>
              </a:rPr>
              <a:t>API</a:t>
            </a:r>
            <a:r>
              <a:rPr lang="zh-CN" altLang="en-US" dirty="0">
                <a:ea typeface="宋体" panose="02010600030101010101" pitchFamily="2" charset="-122"/>
              </a:rPr>
              <a:t>丰富，可通过简单逻辑运算，实现多维度高复杂的数据查询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Kibana</a:t>
            </a:r>
            <a:r>
              <a:rPr lang="zh-CN" altLang="en-US" dirty="0">
                <a:ea typeface="宋体" panose="02010600030101010101" pitchFamily="2" charset="-122"/>
              </a:rPr>
              <a:t>具有丰富的</a:t>
            </a:r>
            <a:r>
              <a:rPr altLang="zh-CN" dirty="0">
                <a:ea typeface="宋体" panose="02010600030101010101" pitchFamily="2" charset="-122"/>
              </a:rPr>
              <a:t>Dashboard</a:t>
            </a:r>
            <a:r>
              <a:rPr lang="zh-CN" altLang="en-US" dirty="0">
                <a:ea typeface="宋体" panose="02010600030101010101" pitchFamily="2" charset="-122"/>
              </a:rPr>
              <a:t>模板，简单配置，即可实现。也可通过</a:t>
            </a:r>
            <a:r>
              <a:rPr altLang="zh-CN" dirty="0">
                <a:ea typeface="宋体" panose="02010600030101010101" pitchFamily="2" charset="-122"/>
              </a:rPr>
              <a:t>ECharts</a:t>
            </a:r>
            <a:r>
              <a:rPr lang="zh-CN" altLang="en-US" dirty="0">
                <a:ea typeface="宋体" panose="02010600030101010101" pitchFamily="2" charset="-122"/>
              </a:rPr>
              <a:t>等插件，自定义</a:t>
            </a:r>
            <a:r>
              <a:rPr altLang="zh-CN">
                <a:ea typeface="宋体" panose="02010600030101010101" pitchFamily="2" charset="-122"/>
                <a:sym typeface="+mn-ea"/>
              </a:rPr>
              <a:t>Dashboard</a:t>
            </a:r>
            <a:endParaRPr altLang="zh-CN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轻松实现数据的环比，同比，实时计算，趋势图等方案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数据可视化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6" name="图片 5" descr="QQ截图2017022719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170" y="1682115"/>
            <a:ext cx="4085590" cy="2331085"/>
          </a:xfrm>
          <a:prstGeom prst="rect">
            <a:avLst/>
          </a:prstGeom>
        </p:spPr>
      </p:pic>
      <p:pic>
        <p:nvPicPr>
          <p:cNvPr id="8" name="图片 7" descr="QQ截图20170227192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40" y="1682115"/>
            <a:ext cx="4302125" cy="2416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风控系统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271145" y="1269365"/>
            <a:ext cx="8034655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风险控制是所有公司系统不可忽视的环节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平台用户或咨询师作弊行为监控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平台系统对可能的存在风险问题预警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平台系统风险出现后损失挽回及进一步扩散控制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平台系统风险保留，记录留存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风控系统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965835"/>
            <a:ext cx="6898005" cy="37731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舆情系统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271780" y="1096010"/>
            <a:ext cx="3706495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舆情系统数据可采用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r>
              <a:rPr lang="zh-CN" altLang="en-US" dirty="0">
                <a:ea typeface="宋体" panose="02010600030101010101" pitchFamily="2" charset="-122"/>
              </a:rPr>
              <a:t>做中间存储查询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GOPA</a:t>
            </a:r>
            <a:r>
              <a:rPr lang="zh-CN" altLang="en-US" dirty="0">
                <a:ea typeface="宋体" panose="02010600030101010101" pitchFamily="2" charset="-122"/>
              </a:rPr>
              <a:t>，相比于</a:t>
            </a:r>
            <a:r>
              <a:rPr altLang="zh-CN" dirty="0">
                <a:ea typeface="宋体" panose="02010600030101010101" pitchFamily="2" charset="-122"/>
              </a:rPr>
              <a:t>Nutch,Scrapy</a:t>
            </a:r>
            <a:r>
              <a:rPr lang="zh-CN" altLang="en-US" dirty="0">
                <a:ea typeface="宋体" panose="02010600030101010101" pitchFamily="2" charset="-122"/>
              </a:rPr>
              <a:t>更加轻量级，搭建使用简单，无缝连接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亦可使用</a:t>
            </a:r>
            <a:r>
              <a:rPr altLang="zh-CN" dirty="0">
                <a:ea typeface="宋体" panose="02010600030101010101" pitchFamily="2" charset="-122"/>
              </a:rPr>
              <a:t>Nutch</a:t>
            </a:r>
            <a:r>
              <a:rPr lang="zh-CN" altLang="en-US" dirty="0">
                <a:ea typeface="宋体" panose="02010600030101010101" pitchFamily="2" charset="-122"/>
              </a:rPr>
              <a:t>等爬虫工具，写入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endParaRPr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615" y="266700"/>
            <a:ext cx="3545840" cy="2137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40" y="2494280"/>
            <a:ext cx="3731260" cy="21482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自定义词库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271780" y="1096010"/>
            <a:ext cx="3706495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生成符合自己生产环境的自定义词库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自定义词库可用于全站关键词分析，用户关键词分析以及全站热门词汇分析等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生成的自定义词库用于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r>
              <a:rPr lang="zh-CN" altLang="en-US" dirty="0">
                <a:ea typeface="宋体" panose="02010600030101010101" pitchFamily="2" charset="-122"/>
              </a:rPr>
              <a:t>分词，提高检索系统可用性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用户画像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3610" y="782955"/>
            <a:ext cx="3220720" cy="37458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自定义词库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292735" y="1151890"/>
            <a:ext cx="3706495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采用</a:t>
            </a:r>
            <a:r>
              <a:rPr altLang="zh-CN">
                <a:ea typeface="宋体" panose="02010600030101010101" pitchFamily="2" charset="-122"/>
                <a:sym typeface="+mn-ea"/>
              </a:rPr>
              <a:t>Ansj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中文分词器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altLang="zh-CN">
                <a:ea typeface="宋体" panose="02010600030101010101" pitchFamily="2" charset="-122"/>
                <a:sym typeface="+mn-ea"/>
              </a:rPr>
              <a:t>HDFS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，离线统计分析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altLang="zh-CN">
                <a:ea typeface="宋体" panose="02010600030101010101" pitchFamily="2" charset="-122"/>
                <a:sym typeface="+mn-ea"/>
              </a:rPr>
              <a:t>Coustom.dic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，供索引分词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8" name="图片占位符 7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3570605" y="1628140"/>
            <a:ext cx="5213985" cy="18865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4170" y="972820"/>
            <a:ext cx="3697605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ea typeface="宋体" panose="02010600030101010101" pitchFamily="2" charset="-122"/>
              </a:rPr>
              <a:t>推荐系统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292735" y="1151890"/>
            <a:ext cx="3706495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制定有效推荐规则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用户画像数据写入</a:t>
            </a:r>
            <a:r>
              <a:rPr altLang="zh-CN">
                <a:ea typeface="宋体" panose="02010600030101010101" pitchFamily="2" charset="-122"/>
              </a:rPr>
              <a:t>ES</a:t>
            </a:r>
            <a:endParaRPr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通过</a:t>
            </a:r>
            <a:r>
              <a:rPr altLang="zh-CN">
                <a:ea typeface="宋体" panose="02010600030101010101" pitchFamily="2" charset="-122"/>
              </a:rPr>
              <a:t>ES boost</a:t>
            </a:r>
            <a:r>
              <a:rPr lang="zh-CN" altLang="en-US">
                <a:ea typeface="宋体" panose="02010600030101010101" pitchFamily="2" charset="-122"/>
              </a:rPr>
              <a:t>权重配置，可以轻松实现推荐业务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无需重写大量逻辑代码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高并发环境下，能保证系统的可用性，可读性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6" name="图片 5" descr="微信图片_20171107112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572135"/>
            <a:ext cx="2492375" cy="41681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OneIndex</a:t>
            </a:r>
            <a:r>
              <a:rPr lang="en-US" dirty="0" smtClean="0"/>
              <a:t>?!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主要内容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What is Elastic Stack?</a:t>
            </a:r>
            <a:endParaRPr altLang="zh-CN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OneIndex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Sunlands ES Roadmap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OneIndex?!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/>
          <p:nvPr>
            <p:ph type="body" sz="quarter" idx="11"/>
          </p:nvPr>
        </p:nvSpPr>
        <p:spPr>
          <a:xfrm>
            <a:off x="344170" y="1029335"/>
            <a:ext cx="3140710" cy="3497580"/>
          </a:xfrm>
        </p:spPr>
        <p:txBody>
          <a:bodyPr/>
          <a:p>
            <a:pPr marL="0" indent="0"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概念来源于阿里</a:t>
            </a:r>
            <a:r>
              <a:rPr altLang="zh-CN">
                <a:ea typeface="宋体" panose="02010600030101010101" pitchFamily="2" charset="-122"/>
              </a:rPr>
              <a:t>“OneData”</a:t>
            </a:r>
            <a:endParaRPr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大数据之痛：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高人力成本、数据错误、浪费资源、杂乱无章、效率低下、批量多维度查询问题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基于</a:t>
            </a:r>
            <a:r>
              <a:rPr altLang="zh-CN">
                <a:ea typeface="宋体" panose="02010600030101010101" pitchFamily="2" charset="-122"/>
              </a:rPr>
              <a:t>Elasitcsearch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altLang="zh-CN">
                <a:ea typeface="宋体" panose="02010600030101010101" pitchFamily="2" charset="-122"/>
              </a:rPr>
              <a:t>“OneIndex”</a:t>
            </a:r>
            <a:endParaRPr altLang="zh-CN"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810" y="809625"/>
            <a:ext cx="5271135" cy="39281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309880"/>
            <a:ext cx="7885430" cy="4441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OneIndex?!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/>
          <p:nvPr>
            <p:ph type="body" sz="quarter" idx="11"/>
          </p:nvPr>
        </p:nvSpPr>
        <p:spPr>
          <a:xfrm>
            <a:off x="344170" y="602615"/>
            <a:ext cx="3140710" cy="1449070"/>
          </a:xfrm>
        </p:spPr>
        <p:txBody>
          <a:bodyPr/>
          <a:p>
            <a:pPr marL="0" indent="0"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海量数据检索方案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1347470"/>
            <a:ext cx="6783070" cy="34061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Sunlands ES Roadmap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10" y="100965"/>
            <a:ext cx="7547610" cy="46799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What is Elastic Stack?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altLang="zh-CN" dirty="0">
                <a:ea typeface="宋体" panose="02010600030101010101" pitchFamily="2" charset="-122"/>
              </a:rPr>
              <a:t>Elastic Stack</a:t>
            </a:r>
            <a:r>
              <a:rPr lang="zh-CN" altLang="en-US" dirty="0">
                <a:ea typeface="宋体" panose="02010600030101010101" pitchFamily="2" charset="-122"/>
              </a:rPr>
              <a:t>是整个</a:t>
            </a:r>
            <a:r>
              <a:rPr altLang="zh-CN" dirty="0">
                <a:ea typeface="宋体" panose="02010600030101010101" pitchFamily="2" charset="-122"/>
              </a:rPr>
              <a:t>Elastic</a:t>
            </a:r>
            <a:r>
              <a:rPr lang="zh-CN" altLang="en-US" dirty="0">
                <a:ea typeface="宋体" panose="02010600030101010101" pitchFamily="2" charset="-122"/>
              </a:rPr>
              <a:t>框架集合，其中主要成员包含：</a:t>
            </a:r>
            <a:r>
              <a:rPr altLang="zh-CN" dirty="0">
                <a:ea typeface="宋体" panose="02010600030101010101" pitchFamily="2" charset="-122"/>
              </a:rPr>
              <a:t>Elasticsearch,Beats,Logstash,Kibana</a:t>
            </a:r>
            <a:r>
              <a:rPr lang="zh-CN" altLang="en-US" dirty="0">
                <a:ea typeface="宋体" panose="02010600030101010101" pitchFamily="2" charset="-122"/>
              </a:rPr>
              <a:t>以及</a:t>
            </a:r>
            <a:r>
              <a:rPr altLang="zh-CN" dirty="0">
                <a:ea typeface="宋体" panose="02010600030101010101" pitchFamily="2" charset="-122"/>
              </a:rPr>
              <a:t>X-pack</a:t>
            </a:r>
            <a:r>
              <a:rPr lang="zh-CN" altLang="en-US" dirty="0">
                <a:ea typeface="宋体" panose="02010600030101010101" pitchFamily="2" charset="-122"/>
              </a:rPr>
              <a:t>（收费产品，不开源）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511935"/>
            <a:ext cx="6327140" cy="32778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  <a:sym typeface="+mn-ea"/>
              </a:rPr>
              <a:t>What is Elastic Stack?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015" y="908050"/>
            <a:ext cx="7056755" cy="37693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Elasticsearch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1046480"/>
            <a:ext cx="7961868" cy="3497580"/>
          </a:xfrm>
        </p:spPr>
        <p:txBody>
          <a:bodyPr/>
          <a:lstStyle/>
          <a:p>
            <a:pPr marL="0" indent="0" algn="l">
              <a:buNone/>
            </a:pPr>
            <a:r>
              <a:rPr altLang="zh-CN">
                <a:ea typeface="宋体" panose="02010600030101010101" pitchFamily="2" charset="-122"/>
                <a:sym typeface="+mn-ea"/>
              </a:rPr>
              <a:t>Elasticsearch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全文检索功能基于</a:t>
            </a:r>
            <a:r>
              <a:rPr altLang="zh-CN">
                <a:ea typeface="宋体" panose="02010600030101010101" pitchFamily="2" charset="-122"/>
                <a:sym typeface="+mn-ea"/>
              </a:rPr>
              <a:t>Apache Lucence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，其相关度计算算法依据：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词条频度/倒排文档频度(TF/IDF) 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词条频度(Term Frequency)词条在当前文档中越频繁的话，那么权重就越高。在一个字段中出现了 5 次的词条应该比只出现了 1 次的文档更加相关。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字段长度归约(Field-length Norm)字段越短，那么其权重就越高。如果一个词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条出现在较短的字段，如 title 字段中，那么该字段的内容相比更长的 body 字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段而言，更有可能是关于该词条的。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40690" y="1435735"/>
            <a:ext cx="826325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Elasticsearch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6630"/>
            <a:ext cx="7961868" cy="3497580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>
                <a:solidFill>
                  <a:schemeClr val="accent1"/>
                </a:solidFill>
                <a:ea typeface="宋体" panose="02010600030101010101" pitchFamily="2" charset="-122"/>
              </a:rPr>
              <a:t>Platform</a:t>
            </a:r>
            <a:r>
              <a:rPr lang="zh-CN" altLang="en-US" dirty="0">
                <a:ea typeface="宋体" panose="02010600030101010101" pitchFamily="2" charset="-122"/>
              </a:rPr>
              <a:t> around a </a:t>
            </a:r>
            <a:r>
              <a:rPr lang="zh-CN" altLang="en-US" dirty="0">
                <a:solidFill>
                  <a:srgbClr val="F3BD19"/>
                </a:solidFill>
                <a:ea typeface="宋体" panose="02010600030101010101" pitchFamily="2" charset="-122"/>
              </a:rPr>
              <a:t>distributed </a:t>
            </a:r>
            <a:r>
              <a:rPr lang="zh-CN" altLang="en-US" dirty="0">
                <a:solidFill>
                  <a:schemeClr val="accent5"/>
                </a:solidFill>
                <a:ea typeface="宋体" panose="02010600030101010101" pitchFamily="2" charset="-122"/>
              </a:rPr>
              <a:t>data store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 algn="l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40690" y="1435735"/>
            <a:ext cx="826325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1315085"/>
            <a:ext cx="7660005" cy="33572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4170" y="869315"/>
            <a:ext cx="7961630" cy="3251835"/>
          </a:xfrm>
        </p:spPr>
        <p:txBody>
          <a:bodyPr/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目前</a:t>
            </a:r>
            <a:r>
              <a:rPr altLang="zh-CN" dirty="0">
                <a:ea typeface="宋体" panose="02010600030101010101" pitchFamily="2" charset="-122"/>
              </a:rPr>
              <a:t>Elastic Stack</a:t>
            </a:r>
            <a:r>
              <a:rPr lang="zh-CN" altLang="en-US" dirty="0">
                <a:ea typeface="宋体" panose="02010600030101010101" pitchFamily="2" charset="-122"/>
              </a:rPr>
              <a:t>最广泛的应用场景之一，用于实时收集监控日志数据。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Beats/Logstash</a:t>
            </a:r>
            <a:r>
              <a:rPr lang="zh-CN" altLang="en-US" dirty="0">
                <a:ea typeface="宋体" panose="02010600030101010101" pitchFamily="2" charset="-122"/>
              </a:rPr>
              <a:t>：对服务器性能日志，业务日志等进行采集。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Elasticseach</a:t>
            </a:r>
            <a:r>
              <a:rPr lang="zh-CN" altLang="en-US" dirty="0">
                <a:ea typeface="宋体" panose="02010600030101010101" pitchFamily="2" charset="-122"/>
              </a:rPr>
              <a:t>：接收采集来的日志数据，并以文件形式写入磁盘存储。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Kibana</a:t>
            </a:r>
            <a:r>
              <a:rPr lang="zh-CN" altLang="en-US" dirty="0">
                <a:ea typeface="宋体" panose="02010600030101010101" pitchFamily="2" charset="-122"/>
              </a:rPr>
              <a:t>：数据可视化平台，对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r>
              <a:rPr lang="zh-CN" altLang="en-US" dirty="0">
                <a:ea typeface="宋体" panose="02010600030101010101" pitchFamily="2" charset="-122"/>
              </a:rPr>
              <a:t>数据进行查询展示，具有丰富的</a:t>
            </a:r>
            <a:r>
              <a:rPr altLang="zh-CN" dirty="0">
                <a:ea typeface="宋体" panose="02010600030101010101" pitchFamily="2" charset="-122"/>
              </a:rPr>
              <a:t>Dashboard</a:t>
            </a:r>
            <a:r>
              <a:rPr lang="zh-CN" altLang="en-US" dirty="0">
                <a:ea typeface="宋体" panose="02010600030101010101" pitchFamily="2" charset="-122"/>
              </a:rPr>
              <a:t>模板。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6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ELK</a:t>
            </a: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972820"/>
            <a:ext cx="7243445" cy="3738880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ELK</a:t>
            </a: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>
                <a:ea typeface="宋体" panose="02010600030101010101" pitchFamily="2" charset="-122"/>
              </a:rPr>
              <a:t>How to use ES?</a:t>
            </a:r>
            <a:endParaRPr altLang="zh-CN" dirty="0">
              <a:ea typeface="宋体" panose="02010600030101010101" pitchFamily="2" charset="-122"/>
            </a:endParaRPr>
          </a:p>
        </p:txBody>
      </p:sp>
      <p:sp>
        <p:nvSpPr>
          <p:cNvPr id="5" name="Text Placeholder 3"/>
          <p:cNvSpPr>
            <a:spLocks noGrp="1"/>
          </p:cNvSpPr>
          <p:nvPr/>
        </p:nvSpPr>
        <p:spPr>
          <a:xfrm>
            <a:off x="434340" y="907415"/>
            <a:ext cx="7870825" cy="349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3932" y="972820"/>
            <a:ext cx="7961868" cy="3497580"/>
          </a:xfrm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/>
        </p:nvSpPr>
        <p:spPr>
          <a:xfrm>
            <a:off x="343932" y="830980"/>
            <a:ext cx="7961868" cy="35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kumimoji="1" lang="en-US" sz="1800" kern="1200" dirty="0" smtClean="0">
                <a:solidFill>
                  <a:schemeClr val="accent1"/>
                </a:solidFill>
                <a:latin typeface="+mj-lt"/>
                <a:ea typeface="PMingLiU" panose="02020500000000000000" charset="-120"/>
                <a:cs typeface="+mn-cs"/>
              </a:defRPr>
            </a:lvl1pPr>
            <a:lvl2pPr marL="6305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Search</a:t>
            </a:r>
            <a:endParaRPr lang="en-US" sz="1800" dirty="0"/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344170" y="974090"/>
            <a:ext cx="7961630" cy="3251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1pPr>
            <a:lvl2pPr marL="6305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2pPr>
            <a:lvl3pPr marL="10877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3pPr>
            <a:lvl4pPr marL="1544955" indent="-17335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Calibri" panose="020F0502020204030204" charset="0"/>
              <a:buChar char="‒"/>
              <a:defRPr kumimoji="1" 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MingLiU" panose="02020500000000000000" charset="-12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charset="-12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基于</a:t>
            </a:r>
            <a:r>
              <a:rPr altLang="zh-CN" dirty="0">
                <a:ea typeface="宋体" panose="02010600030101010101" pitchFamily="2" charset="-122"/>
              </a:rPr>
              <a:t>Elasitcsearch</a:t>
            </a:r>
            <a:r>
              <a:rPr lang="zh-CN" altLang="en-US" dirty="0">
                <a:ea typeface="宋体" panose="02010600030101010101" pitchFamily="2" charset="-122"/>
              </a:rPr>
              <a:t>的全文检索系统，也是</a:t>
            </a:r>
            <a:r>
              <a:rPr altLang="zh-CN" dirty="0">
                <a:ea typeface="宋体" panose="02010600030101010101" pitchFamily="2" charset="-122"/>
              </a:rPr>
              <a:t>ES</a:t>
            </a:r>
            <a:r>
              <a:rPr lang="zh-CN" altLang="en-US" dirty="0">
                <a:ea typeface="宋体" panose="02010600030101010101" pitchFamily="2" charset="-122"/>
              </a:rPr>
              <a:t>目前重要的应用场景。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丰富的查询</a:t>
            </a:r>
            <a:r>
              <a:rPr altLang="zh-CN" dirty="0">
                <a:ea typeface="宋体" panose="02010600030101010101" pitchFamily="2" charset="-122"/>
              </a:rPr>
              <a:t>API</a:t>
            </a:r>
            <a:r>
              <a:rPr lang="zh-CN" altLang="en-US" dirty="0">
                <a:ea typeface="宋体" panose="02010600030101010101" pitchFamily="2" charset="-122"/>
              </a:rPr>
              <a:t>，支持RESTful web接口，</a:t>
            </a:r>
            <a:r>
              <a:rPr altLang="zh-CN" dirty="0">
                <a:ea typeface="宋体" panose="02010600030101010101" pitchFamily="2" charset="-122"/>
              </a:rPr>
              <a:t>Java Client API</a:t>
            </a: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安装搭建方便，配置相对简单</a:t>
            </a:r>
            <a:endParaRPr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分布式存储结构，集群可轻松水平拓展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功能全面的分词系统，可满足大部分检索需求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倒排索引存储，保证搜索性能要求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altLang="zh-CN" dirty="0">
                <a:ea typeface="宋体" panose="02010600030101010101" pitchFamily="2" charset="-122"/>
              </a:rPr>
              <a:t>head,cebro</a:t>
            </a:r>
            <a:r>
              <a:rPr lang="zh-CN" altLang="en-US" dirty="0">
                <a:ea typeface="宋体" panose="02010600030101010101" pitchFamily="2" charset="-122"/>
              </a:rPr>
              <a:t>等插件齐全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社区完善，有问必答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astic_template_final">
  <a:themeElements>
    <a:clrScheme name="Elastic">
      <a:dk1>
        <a:srgbClr val="000000"/>
      </a:dk1>
      <a:lt1>
        <a:srgbClr val="FFFFFF"/>
      </a:lt1>
      <a:dk2>
        <a:srgbClr val="353535"/>
      </a:dk2>
      <a:lt2>
        <a:srgbClr val="909091"/>
      </a:lt2>
      <a:accent1>
        <a:srgbClr val="3EBEB0"/>
      </a:accent1>
      <a:accent2>
        <a:srgbClr val="F3BD19"/>
      </a:accent2>
      <a:accent3>
        <a:srgbClr val="E9478B"/>
      </a:accent3>
      <a:accent4>
        <a:srgbClr val="4AC140"/>
      </a:accent4>
      <a:accent5>
        <a:srgbClr val="07A5DE"/>
      </a:accent5>
      <a:accent6>
        <a:srgbClr val="FF7639"/>
      </a:accent6>
      <a:hlink>
        <a:srgbClr val="4AC140"/>
      </a:hlink>
      <a:folHlink>
        <a:srgbClr val="909091"/>
      </a:folHlink>
    </a:clrScheme>
    <a:fontScheme name="Elastic Corpor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panose="020F0502020204030204" charset="0"/>
            <a:ea typeface="PMingLiU" panose="02020500000000000000" charset="-120"/>
            <a:cs typeface="PMingLiU" panose="02020500000000000000" charset="-12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 bwMode="black"/>
      <a:bodyPr wrap="square" rtlCol="0">
        <a:spAutoFit/>
      </a:bodyPr>
      <a:lstStyle>
        <a:defPPr marL="0" indent="0">
          <a:buNone/>
          <a:defRPr sz="1100" dirty="0" smtClean="0"/>
        </a:defPPr>
      </a:lstStyle>
    </a:txDef>
  </a:objectDefaults>
  <a:extraClrSchemeLst>
    <a:extraClrScheme>
      <a:clrScheme name="1_Default Design 1">
        <a:dk1>
          <a:srgbClr val="00B9F2"/>
        </a:dk1>
        <a:lt1>
          <a:srgbClr val="E8E8E8"/>
        </a:lt1>
        <a:dk2>
          <a:srgbClr val="00325B"/>
        </a:dk2>
        <a:lt2>
          <a:srgbClr val="747679"/>
        </a:lt2>
        <a:accent1>
          <a:srgbClr val="C8C8C8"/>
        </a:accent1>
        <a:accent2>
          <a:srgbClr val="FDB714"/>
        </a:accent2>
        <a:accent3>
          <a:srgbClr val="F2F2F2"/>
        </a:accent3>
        <a:accent4>
          <a:srgbClr val="009ECF"/>
        </a:accent4>
        <a:accent5>
          <a:srgbClr val="E0E0E0"/>
        </a:accent5>
        <a:accent6>
          <a:srgbClr val="E5A611"/>
        </a:accent6>
        <a:hlink>
          <a:srgbClr val="349545"/>
        </a:hlink>
        <a:folHlink>
          <a:srgbClr val="A2BB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lastic">
      <a:dk1>
        <a:srgbClr val="000000"/>
      </a:dk1>
      <a:lt1>
        <a:srgbClr val="FFFFFF"/>
      </a:lt1>
      <a:dk2>
        <a:srgbClr val="353535"/>
      </a:dk2>
      <a:lt2>
        <a:srgbClr val="909091"/>
      </a:lt2>
      <a:accent1>
        <a:srgbClr val="3EBEB0"/>
      </a:accent1>
      <a:accent2>
        <a:srgbClr val="F3BD19"/>
      </a:accent2>
      <a:accent3>
        <a:srgbClr val="E9478B"/>
      </a:accent3>
      <a:accent4>
        <a:srgbClr val="4AC140"/>
      </a:accent4>
      <a:accent5>
        <a:srgbClr val="07A5DE"/>
      </a:accent5>
      <a:accent6>
        <a:srgbClr val="FF7639"/>
      </a:accent6>
      <a:hlink>
        <a:srgbClr val="4AC140"/>
      </a:hlink>
      <a:folHlink>
        <a:srgbClr val="909091"/>
      </a:folHlink>
    </a:clrScheme>
    <a:fontScheme name="Elastic Corpor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lastic">
      <a:dk1>
        <a:srgbClr val="000000"/>
      </a:dk1>
      <a:lt1>
        <a:srgbClr val="FFFFFF"/>
      </a:lt1>
      <a:dk2>
        <a:srgbClr val="353535"/>
      </a:dk2>
      <a:lt2>
        <a:srgbClr val="909091"/>
      </a:lt2>
      <a:accent1>
        <a:srgbClr val="3EBEB0"/>
      </a:accent1>
      <a:accent2>
        <a:srgbClr val="F3BD19"/>
      </a:accent2>
      <a:accent3>
        <a:srgbClr val="E9478B"/>
      </a:accent3>
      <a:accent4>
        <a:srgbClr val="4AC140"/>
      </a:accent4>
      <a:accent5>
        <a:srgbClr val="07A5DE"/>
      </a:accent5>
      <a:accent6>
        <a:srgbClr val="FF7639"/>
      </a:accent6>
      <a:hlink>
        <a:srgbClr val="4AC140"/>
      </a:hlink>
      <a:folHlink>
        <a:srgbClr val="909091"/>
      </a:folHlink>
    </a:clrScheme>
    <a:fontScheme name="Elastic Corpor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Elastic_template_final.potx</Template>
  <TotalTime>0</TotalTime>
  <Words>1803</Words>
  <Application>WPS 演示</Application>
  <PresentationFormat>On-screen Show (16:9)</PresentationFormat>
  <Paragraphs>285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PMingLiU</vt:lpstr>
      <vt:lpstr>Open Sans Semibold</vt:lpstr>
      <vt:lpstr>Courier</vt:lpstr>
      <vt:lpstr>Open Sans Light</vt:lpstr>
      <vt:lpstr>Arial</vt:lpstr>
      <vt:lpstr>微软雅黑</vt:lpstr>
      <vt:lpstr>Arial Unicode MS</vt:lpstr>
      <vt:lpstr>PMingLiU-ExtB</vt:lpstr>
      <vt:lpstr>Yu Gothic UI Semibold</vt:lpstr>
      <vt:lpstr>Courier New</vt:lpstr>
      <vt:lpstr>Yu Gothic UI Light</vt:lpstr>
      <vt:lpstr>Elastic_template_final</vt:lpstr>
      <vt:lpstr>PowerPoint 演示文稿</vt:lpstr>
      <vt:lpstr>主要内容</vt:lpstr>
      <vt:lpstr>What is Elastic Stack?</vt:lpstr>
      <vt:lpstr>What is Elastic Stack?</vt:lpstr>
      <vt:lpstr>Elasticsearch</vt:lpstr>
      <vt:lpstr>Elasticsearch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How to use ES?</vt:lpstr>
      <vt:lpstr>PowerPoint 演示文稿</vt:lpstr>
      <vt:lpstr>OneIndex?!</vt:lpstr>
      <vt:lpstr>PowerPoint 演示文稿</vt:lpstr>
      <vt:lpstr>OneIndex?!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Fonts</dc:title>
  <dc:creator>ynaas</dc:creator>
  <cp:lastModifiedBy>abia3</cp:lastModifiedBy>
  <cp:revision>764</cp:revision>
  <dcterms:created xsi:type="dcterms:W3CDTF">2015-11-06T22:19:00Z</dcterms:created>
  <dcterms:modified xsi:type="dcterms:W3CDTF">2017-11-09T03:55:01Z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